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75" r:id="rId9"/>
    <p:sldId id="277" r:id="rId10"/>
    <p:sldId id="279" r:id="rId11"/>
    <p:sldId id="281" r:id="rId12"/>
    <p:sldId id="286" r:id="rId13"/>
    <p:sldId id="273" r:id="rId14"/>
    <p:sldId id="283" r:id="rId15"/>
    <p:sldId id="284" r:id="rId16"/>
    <p:sldId id="27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64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327"/>
  </p:normalViewPr>
  <p:slideViewPr>
    <p:cSldViewPr snapToGrid="0" snapToObjects="1">
      <p:cViewPr varScale="1">
        <p:scale>
          <a:sx n="106" d="100"/>
          <a:sy n="106" d="100"/>
        </p:scale>
        <p:origin x="108"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D9F5E-AE26-884E-2495-1259744515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D827D43-90CD-AA79-18B3-0370D07E64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74420A-F67B-EAA1-810A-A914C1B84353}"/>
              </a:ext>
            </a:extLst>
          </p:cNvPr>
          <p:cNvSpPr>
            <a:spLocks noGrp="1"/>
          </p:cNvSpPr>
          <p:nvPr>
            <p:ph type="dt" sz="half" idx="10"/>
          </p:nvPr>
        </p:nvSpPr>
        <p:spPr/>
        <p:txBody>
          <a:bodyPr/>
          <a:lstStyle/>
          <a:p>
            <a:fld id="{B49EA1C6-2DC8-8148-8DFC-42644C93EECA}" type="datetimeFigureOut">
              <a:rPr lang="en-US" smtClean="0"/>
              <a:t>3/30/2023</a:t>
            </a:fld>
            <a:endParaRPr lang="en-US" dirty="0"/>
          </a:p>
        </p:txBody>
      </p:sp>
      <p:sp>
        <p:nvSpPr>
          <p:cNvPr id="5" name="Footer Placeholder 4">
            <a:extLst>
              <a:ext uri="{FF2B5EF4-FFF2-40B4-BE49-F238E27FC236}">
                <a16:creationId xmlns:a16="http://schemas.microsoft.com/office/drawing/2014/main" id="{81DF57E0-173D-ABA0-714F-D490B554B3F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3CA439D-BE8A-C872-804C-8CEC07897660}"/>
              </a:ext>
            </a:extLst>
          </p:cNvPr>
          <p:cNvSpPr>
            <a:spLocks noGrp="1"/>
          </p:cNvSpPr>
          <p:nvPr>
            <p:ph type="sldNum" sz="quarter" idx="12"/>
          </p:nvPr>
        </p:nvSpPr>
        <p:spPr/>
        <p:txBody>
          <a:bodyPr/>
          <a:lstStyle/>
          <a:p>
            <a:fld id="{17131AE2-00FD-5A4F-9940-D5038072A717}" type="slidenum">
              <a:rPr lang="en-US" smtClean="0"/>
              <a:t>‹#›</a:t>
            </a:fld>
            <a:endParaRPr lang="en-US" dirty="0"/>
          </a:p>
        </p:txBody>
      </p:sp>
    </p:spTree>
    <p:extLst>
      <p:ext uri="{BB962C8B-B14F-4D97-AF65-F5344CB8AC3E}">
        <p14:creationId xmlns:p14="http://schemas.microsoft.com/office/powerpoint/2010/main" val="3542849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DD92D-F774-8F9C-75BE-C22B19A75C8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8A3769-29C0-1BD5-8745-C2A68C1D9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FF4D2A-EF61-E6D0-B4E3-B38579B09B48}"/>
              </a:ext>
            </a:extLst>
          </p:cNvPr>
          <p:cNvSpPr>
            <a:spLocks noGrp="1"/>
          </p:cNvSpPr>
          <p:nvPr>
            <p:ph type="dt" sz="half" idx="10"/>
          </p:nvPr>
        </p:nvSpPr>
        <p:spPr/>
        <p:txBody>
          <a:bodyPr/>
          <a:lstStyle/>
          <a:p>
            <a:fld id="{B49EA1C6-2DC8-8148-8DFC-42644C93EECA}" type="datetimeFigureOut">
              <a:rPr lang="en-US" smtClean="0"/>
              <a:t>3/30/2023</a:t>
            </a:fld>
            <a:endParaRPr lang="en-US" dirty="0"/>
          </a:p>
        </p:txBody>
      </p:sp>
      <p:sp>
        <p:nvSpPr>
          <p:cNvPr id="5" name="Footer Placeholder 4">
            <a:extLst>
              <a:ext uri="{FF2B5EF4-FFF2-40B4-BE49-F238E27FC236}">
                <a16:creationId xmlns:a16="http://schemas.microsoft.com/office/drawing/2014/main" id="{936B274F-E542-5103-F5D7-71361518546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DAF5937-CD8E-0333-3500-C8D12DA93590}"/>
              </a:ext>
            </a:extLst>
          </p:cNvPr>
          <p:cNvSpPr>
            <a:spLocks noGrp="1"/>
          </p:cNvSpPr>
          <p:nvPr>
            <p:ph type="sldNum" sz="quarter" idx="12"/>
          </p:nvPr>
        </p:nvSpPr>
        <p:spPr/>
        <p:txBody>
          <a:bodyPr/>
          <a:lstStyle/>
          <a:p>
            <a:fld id="{17131AE2-00FD-5A4F-9940-D5038072A717}" type="slidenum">
              <a:rPr lang="en-US" smtClean="0"/>
              <a:t>‹#›</a:t>
            </a:fld>
            <a:endParaRPr lang="en-US" dirty="0"/>
          </a:p>
        </p:txBody>
      </p:sp>
    </p:spTree>
    <p:extLst>
      <p:ext uri="{BB962C8B-B14F-4D97-AF65-F5344CB8AC3E}">
        <p14:creationId xmlns:p14="http://schemas.microsoft.com/office/powerpoint/2010/main" val="2058320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B5A8B1-3056-17F9-D03E-D18EB185B8E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128AA3-90B9-8043-05C4-811D25EC8E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3A67D9-394A-0EC4-0A08-9600A4FC4547}"/>
              </a:ext>
            </a:extLst>
          </p:cNvPr>
          <p:cNvSpPr>
            <a:spLocks noGrp="1"/>
          </p:cNvSpPr>
          <p:nvPr>
            <p:ph type="dt" sz="half" idx="10"/>
          </p:nvPr>
        </p:nvSpPr>
        <p:spPr/>
        <p:txBody>
          <a:bodyPr/>
          <a:lstStyle/>
          <a:p>
            <a:fld id="{B49EA1C6-2DC8-8148-8DFC-42644C93EECA}" type="datetimeFigureOut">
              <a:rPr lang="en-US" smtClean="0"/>
              <a:t>3/30/2023</a:t>
            </a:fld>
            <a:endParaRPr lang="en-US" dirty="0"/>
          </a:p>
        </p:txBody>
      </p:sp>
      <p:sp>
        <p:nvSpPr>
          <p:cNvPr id="5" name="Footer Placeholder 4">
            <a:extLst>
              <a:ext uri="{FF2B5EF4-FFF2-40B4-BE49-F238E27FC236}">
                <a16:creationId xmlns:a16="http://schemas.microsoft.com/office/drawing/2014/main" id="{0D85AD54-D3D8-D02D-98D0-9C456BFA5A9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8E920CD-D0ED-6C95-EB49-23C66FC35E78}"/>
              </a:ext>
            </a:extLst>
          </p:cNvPr>
          <p:cNvSpPr>
            <a:spLocks noGrp="1"/>
          </p:cNvSpPr>
          <p:nvPr>
            <p:ph type="sldNum" sz="quarter" idx="12"/>
          </p:nvPr>
        </p:nvSpPr>
        <p:spPr/>
        <p:txBody>
          <a:bodyPr/>
          <a:lstStyle/>
          <a:p>
            <a:fld id="{17131AE2-00FD-5A4F-9940-D5038072A717}" type="slidenum">
              <a:rPr lang="en-US" smtClean="0"/>
              <a:t>‹#›</a:t>
            </a:fld>
            <a:endParaRPr lang="en-US" dirty="0"/>
          </a:p>
        </p:txBody>
      </p:sp>
    </p:spTree>
    <p:extLst>
      <p:ext uri="{BB962C8B-B14F-4D97-AF65-F5344CB8AC3E}">
        <p14:creationId xmlns:p14="http://schemas.microsoft.com/office/powerpoint/2010/main" val="51722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08F43-F6C4-7280-AF99-2ABFD25AF5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82624C-D26C-B177-27BB-E7284F918F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A10248-286C-C334-5061-27E123BC3B10}"/>
              </a:ext>
            </a:extLst>
          </p:cNvPr>
          <p:cNvSpPr>
            <a:spLocks noGrp="1"/>
          </p:cNvSpPr>
          <p:nvPr>
            <p:ph type="dt" sz="half" idx="10"/>
          </p:nvPr>
        </p:nvSpPr>
        <p:spPr/>
        <p:txBody>
          <a:bodyPr/>
          <a:lstStyle/>
          <a:p>
            <a:fld id="{B49EA1C6-2DC8-8148-8DFC-42644C93EECA}" type="datetimeFigureOut">
              <a:rPr lang="en-US" smtClean="0"/>
              <a:t>3/30/2023</a:t>
            </a:fld>
            <a:endParaRPr lang="en-US" dirty="0"/>
          </a:p>
        </p:txBody>
      </p:sp>
      <p:sp>
        <p:nvSpPr>
          <p:cNvPr id="5" name="Footer Placeholder 4">
            <a:extLst>
              <a:ext uri="{FF2B5EF4-FFF2-40B4-BE49-F238E27FC236}">
                <a16:creationId xmlns:a16="http://schemas.microsoft.com/office/drawing/2014/main" id="{3EB3FB42-549A-68BC-D6A9-338F257200E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E0F36CE-F56A-A2C4-A62F-E46F6B7AE1B9}"/>
              </a:ext>
            </a:extLst>
          </p:cNvPr>
          <p:cNvSpPr>
            <a:spLocks noGrp="1"/>
          </p:cNvSpPr>
          <p:nvPr>
            <p:ph type="sldNum" sz="quarter" idx="12"/>
          </p:nvPr>
        </p:nvSpPr>
        <p:spPr/>
        <p:txBody>
          <a:bodyPr/>
          <a:lstStyle/>
          <a:p>
            <a:fld id="{17131AE2-00FD-5A4F-9940-D5038072A717}" type="slidenum">
              <a:rPr lang="en-US" smtClean="0"/>
              <a:t>‹#›</a:t>
            </a:fld>
            <a:endParaRPr lang="en-US" dirty="0"/>
          </a:p>
        </p:txBody>
      </p:sp>
    </p:spTree>
    <p:extLst>
      <p:ext uri="{BB962C8B-B14F-4D97-AF65-F5344CB8AC3E}">
        <p14:creationId xmlns:p14="http://schemas.microsoft.com/office/powerpoint/2010/main" val="1730613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FFB03-36C0-9464-DE65-5024D470F9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6903B8-B938-4303-D300-BB497868E3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6E3CD99-3258-19F9-EF51-31C359594992}"/>
              </a:ext>
            </a:extLst>
          </p:cNvPr>
          <p:cNvSpPr>
            <a:spLocks noGrp="1"/>
          </p:cNvSpPr>
          <p:nvPr>
            <p:ph type="dt" sz="half" idx="10"/>
          </p:nvPr>
        </p:nvSpPr>
        <p:spPr/>
        <p:txBody>
          <a:bodyPr/>
          <a:lstStyle/>
          <a:p>
            <a:fld id="{B49EA1C6-2DC8-8148-8DFC-42644C93EECA}" type="datetimeFigureOut">
              <a:rPr lang="en-US" smtClean="0"/>
              <a:t>3/30/2023</a:t>
            </a:fld>
            <a:endParaRPr lang="en-US" dirty="0"/>
          </a:p>
        </p:txBody>
      </p:sp>
      <p:sp>
        <p:nvSpPr>
          <p:cNvPr id="5" name="Footer Placeholder 4">
            <a:extLst>
              <a:ext uri="{FF2B5EF4-FFF2-40B4-BE49-F238E27FC236}">
                <a16:creationId xmlns:a16="http://schemas.microsoft.com/office/drawing/2014/main" id="{AF225F62-59E9-25A7-BCEF-43F05BA1E10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F528615-41A6-D8C5-8DBC-EE31FE2DACE6}"/>
              </a:ext>
            </a:extLst>
          </p:cNvPr>
          <p:cNvSpPr>
            <a:spLocks noGrp="1"/>
          </p:cNvSpPr>
          <p:nvPr>
            <p:ph type="sldNum" sz="quarter" idx="12"/>
          </p:nvPr>
        </p:nvSpPr>
        <p:spPr/>
        <p:txBody>
          <a:bodyPr/>
          <a:lstStyle/>
          <a:p>
            <a:fld id="{17131AE2-00FD-5A4F-9940-D5038072A717}" type="slidenum">
              <a:rPr lang="en-US" smtClean="0"/>
              <a:t>‹#›</a:t>
            </a:fld>
            <a:endParaRPr lang="en-US" dirty="0"/>
          </a:p>
        </p:txBody>
      </p:sp>
    </p:spTree>
    <p:extLst>
      <p:ext uri="{BB962C8B-B14F-4D97-AF65-F5344CB8AC3E}">
        <p14:creationId xmlns:p14="http://schemas.microsoft.com/office/powerpoint/2010/main" val="1468493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996E7-CCA4-80E0-0C1D-4012333FC1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028D7E-C822-975C-BBD4-1128E38859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FABF1B-1B15-5F5F-DB40-92638F556B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54C739-DA99-2921-3A41-80DB4EA77D82}"/>
              </a:ext>
            </a:extLst>
          </p:cNvPr>
          <p:cNvSpPr>
            <a:spLocks noGrp="1"/>
          </p:cNvSpPr>
          <p:nvPr>
            <p:ph type="dt" sz="half" idx="10"/>
          </p:nvPr>
        </p:nvSpPr>
        <p:spPr/>
        <p:txBody>
          <a:bodyPr/>
          <a:lstStyle/>
          <a:p>
            <a:fld id="{B49EA1C6-2DC8-8148-8DFC-42644C93EECA}" type="datetimeFigureOut">
              <a:rPr lang="en-US" smtClean="0"/>
              <a:t>3/30/2023</a:t>
            </a:fld>
            <a:endParaRPr lang="en-US" dirty="0"/>
          </a:p>
        </p:txBody>
      </p:sp>
      <p:sp>
        <p:nvSpPr>
          <p:cNvPr id="6" name="Footer Placeholder 5">
            <a:extLst>
              <a:ext uri="{FF2B5EF4-FFF2-40B4-BE49-F238E27FC236}">
                <a16:creationId xmlns:a16="http://schemas.microsoft.com/office/drawing/2014/main" id="{F472A6D0-AE92-547C-83A0-FA5FD15CC75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947BAFB-CD63-FABA-61E5-F9879DB5A0FB}"/>
              </a:ext>
            </a:extLst>
          </p:cNvPr>
          <p:cNvSpPr>
            <a:spLocks noGrp="1"/>
          </p:cNvSpPr>
          <p:nvPr>
            <p:ph type="sldNum" sz="quarter" idx="12"/>
          </p:nvPr>
        </p:nvSpPr>
        <p:spPr/>
        <p:txBody>
          <a:bodyPr/>
          <a:lstStyle/>
          <a:p>
            <a:fld id="{17131AE2-00FD-5A4F-9940-D5038072A717}" type="slidenum">
              <a:rPr lang="en-US" smtClean="0"/>
              <a:t>‹#›</a:t>
            </a:fld>
            <a:endParaRPr lang="en-US" dirty="0"/>
          </a:p>
        </p:txBody>
      </p:sp>
    </p:spTree>
    <p:extLst>
      <p:ext uri="{BB962C8B-B14F-4D97-AF65-F5344CB8AC3E}">
        <p14:creationId xmlns:p14="http://schemas.microsoft.com/office/powerpoint/2010/main" val="4114664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22122-1C09-0E69-C567-198E9F5766D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B8A228-3A40-F6FD-78CE-5B880A766D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790A8B-213C-25DA-ADDF-ED3242926B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B44D492-EE80-AC94-0FD8-C9703E39A1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E47756-66EC-D3D8-37F3-988B41ED2B3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761C46-0586-727B-C46A-DD995E3A7222}"/>
              </a:ext>
            </a:extLst>
          </p:cNvPr>
          <p:cNvSpPr>
            <a:spLocks noGrp="1"/>
          </p:cNvSpPr>
          <p:nvPr>
            <p:ph type="dt" sz="half" idx="10"/>
          </p:nvPr>
        </p:nvSpPr>
        <p:spPr/>
        <p:txBody>
          <a:bodyPr/>
          <a:lstStyle/>
          <a:p>
            <a:fld id="{B49EA1C6-2DC8-8148-8DFC-42644C93EECA}" type="datetimeFigureOut">
              <a:rPr lang="en-US" smtClean="0"/>
              <a:t>3/30/2023</a:t>
            </a:fld>
            <a:endParaRPr lang="en-US" dirty="0"/>
          </a:p>
        </p:txBody>
      </p:sp>
      <p:sp>
        <p:nvSpPr>
          <p:cNvPr id="8" name="Footer Placeholder 7">
            <a:extLst>
              <a:ext uri="{FF2B5EF4-FFF2-40B4-BE49-F238E27FC236}">
                <a16:creationId xmlns:a16="http://schemas.microsoft.com/office/drawing/2014/main" id="{4AEC34D7-68C1-9199-26ED-05D5479AC4EC}"/>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A89BF9F-9F13-EF37-EDC6-AEAF513517CE}"/>
              </a:ext>
            </a:extLst>
          </p:cNvPr>
          <p:cNvSpPr>
            <a:spLocks noGrp="1"/>
          </p:cNvSpPr>
          <p:nvPr>
            <p:ph type="sldNum" sz="quarter" idx="12"/>
          </p:nvPr>
        </p:nvSpPr>
        <p:spPr/>
        <p:txBody>
          <a:bodyPr/>
          <a:lstStyle/>
          <a:p>
            <a:fld id="{17131AE2-00FD-5A4F-9940-D5038072A717}" type="slidenum">
              <a:rPr lang="en-US" smtClean="0"/>
              <a:t>‹#›</a:t>
            </a:fld>
            <a:endParaRPr lang="en-US" dirty="0"/>
          </a:p>
        </p:txBody>
      </p:sp>
    </p:spTree>
    <p:extLst>
      <p:ext uri="{BB962C8B-B14F-4D97-AF65-F5344CB8AC3E}">
        <p14:creationId xmlns:p14="http://schemas.microsoft.com/office/powerpoint/2010/main" val="2197051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553F-DF9C-92FF-875F-D4B9DE535D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E91466-BCEF-FC8D-9147-323AA8EEDFFA}"/>
              </a:ext>
            </a:extLst>
          </p:cNvPr>
          <p:cNvSpPr>
            <a:spLocks noGrp="1"/>
          </p:cNvSpPr>
          <p:nvPr>
            <p:ph type="dt" sz="half" idx="10"/>
          </p:nvPr>
        </p:nvSpPr>
        <p:spPr/>
        <p:txBody>
          <a:bodyPr/>
          <a:lstStyle/>
          <a:p>
            <a:fld id="{B49EA1C6-2DC8-8148-8DFC-42644C93EECA}" type="datetimeFigureOut">
              <a:rPr lang="en-US" smtClean="0"/>
              <a:t>3/30/2023</a:t>
            </a:fld>
            <a:endParaRPr lang="en-US" dirty="0"/>
          </a:p>
        </p:txBody>
      </p:sp>
      <p:sp>
        <p:nvSpPr>
          <p:cNvPr id="4" name="Footer Placeholder 3">
            <a:extLst>
              <a:ext uri="{FF2B5EF4-FFF2-40B4-BE49-F238E27FC236}">
                <a16:creationId xmlns:a16="http://schemas.microsoft.com/office/drawing/2014/main" id="{B54C05E6-7650-C1C2-D30E-2C82E6844400}"/>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7F1612C-8C54-EF9E-D289-7CBE19E2C428}"/>
              </a:ext>
            </a:extLst>
          </p:cNvPr>
          <p:cNvSpPr>
            <a:spLocks noGrp="1"/>
          </p:cNvSpPr>
          <p:nvPr>
            <p:ph type="sldNum" sz="quarter" idx="12"/>
          </p:nvPr>
        </p:nvSpPr>
        <p:spPr/>
        <p:txBody>
          <a:bodyPr/>
          <a:lstStyle/>
          <a:p>
            <a:fld id="{17131AE2-00FD-5A4F-9940-D5038072A717}" type="slidenum">
              <a:rPr lang="en-US" smtClean="0"/>
              <a:t>‹#›</a:t>
            </a:fld>
            <a:endParaRPr lang="en-US" dirty="0"/>
          </a:p>
        </p:txBody>
      </p:sp>
    </p:spTree>
    <p:extLst>
      <p:ext uri="{BB962C8B-B14F-4D97-AF65-F5344CB8AC3E}">
        <p14:creationId xmlns:p14="http://schemas.microsoft.com/office/powerpoint/2010/main" val="1476006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3FCF3B-272C-E198-45E8-88A1B3F942A7}"/>
              </a:ext>
            </a:extLst>
          </p:cNvPr>
          <p:cNvSpPr>
            <a:spLocks noGrp="1"/>
          </p:cNvSpPr>
          <p:nvPr>
            <p:ph type="dt" sz="half" idx="10"/>
          </p:nvPr>
        </p:nvSpPr>
        <p:spPr/>
        <p:txBody>
          <a:bodyPr/>
          <a:lstStyle/>
          <a:p>
            <a:fld id="{B49EA1C6-2DC8-8148-8DFC-42644C93EECA}" type="datetimeFigureOut">
              <a:rPr lang="en-US" smtClean="0"/>
              <a:t>3/30/2023</a:t>
            </a:fld>
            <a:endParaRPr lang="en-US" dirty="0"/>
          </a:p>
        </p:txBody>
      </p:sp>
      <p:sp>
        <p:nvSpPr>
          <p:cNvPr id="3" name="Footer Placeholder 2">
            <a:extLst>
              <a:ext uri="{FF2B5EF4-FFF2-40B4-BE49-F238E27FC236}">
                <a16:creationId xmlns:a16="http://schemas.microsoft.com/office/drawing/2014/main" id="{A37CF99E-7505-8F13-BEA4-336589CB845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1249D88-7471-3C11-CCD1-DC21654D3B30}"/>
              </a:ext>
            </a:extLst>
          </p:cNvPr>
          <p:cNvSpPr>
            <a:spLocks noGrp="1"/>
          </p:cNvSpPr>
          <p:nvPr>
            <p:ph type="sldNum" sz="quarter" idx="12"/>
          </p:nvPr>
        </p:nvSpPr>
        <p:spPr/>
        <p:txBody>
          <a:bodyPr/>
          <a:lstStyle/>
          <a:p>
            <a:fld id="{17131AE2-00FD-5A4F-9940-D5038072A717}" type="slidenum">
              <a:rPr lang="en-US" smtClean="0"/>
              <a:t>‹#›</a:t>
            </a:fld>
            <a:endParaRPr lang="en-US" dirty="0"/>
          </a:p>
        </p:txBody>
      </p:sp>
    </p:spTree>
    <p:extLst>
      <p:ext uri="{BB962C8B-B14F-4D97-AF65-F5344CB8AC3E}">
        <p14:creationId xmlns:p14="http://schemas.microsoft.com/office/powerpoint/2010/main" val="688112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ADD91-5420-67ED-CF2B-B83036AB90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BA56AFE-4223-BECD-0747-B512806ECE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4CAAB76-6766-499D-EABE-FB5F47D8C9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24A1FC-15F1-60BB-4AB4-7AC26D165409}"/>
              </a:ext>
            </a:extLst>
          </p:cNvPr>
          <p:cNvSpPr>
            <a:spLocks noGrp="1"/>
          </p:cNvSpPr>
          <p:nvPr>
            <p:ph type="dt" sz="half" idx="10"/>
          </p:nvPr>
        </p:nvSpPr>
        <p:spPr/>
        <p:txBody>
          <a:bodyPr/>
          <a:lstStyle/>
          <a:p>
            <a:fld id="{B49EA1C6-2DC8-8148-8DFC-42644C93EECA}" type="datetimeFigureOut">
              <a:rPr lang="en-US" smtClean="0"/>
              <a:t>3/30/2023</a:t>
            </a:fld>
            <a:endParaRPr lang="en-US" dirty="0"/>
          </a:p>
        </p:txBody>
      </p:sp>
      <p:sp>
        <p:nvSpPr>
          <p:cNvPr id="6" name="Footer Placeholder 5">
            <a:extLst>
              <a:ext uri="{FF2B5EF4-FFF2-40B4-BE49-F238E27FC236}">
                <a16:creationId xmlns:a16="http://schemas.microsoft.com/office/drawing/2014/main" id="{4567B1D5-3376-9C20-2849-73EA6506B0B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6E885B7-DBE6-9DF4-D597-A63678F73230}"/>
              </a:ext>
            </a:extLst>
          </p:cNvPr>
          <p:cNvSpPr>
            <a:spLocks noGrp="1"/>
          </p:cNvSpPr>
          <p:nvPr>
            <p:ph type="sldNum" sz="quarter" idx="12"/>
          </p:nvPr>
        </p:nvSpPr>
        <p:spPr/>
        <p:txBody>
          <a:bodyPr/>
          <a:lstStyle/>
          <a:p>
            <a:fld id="{17131AE2-00FD-5A4F-9940-D5038072A717}" type="slidenum">
              <a:rPr lang="en-US" smtClean="0"/>
              <a:t>‹#›</a:t>
            </a:fld>
            <a:endParaRPr lang="en-US" dirty="0"/>
          </a:p>
        </p:txBody>
      </p:sp>
    </p:spTree>
    <p:extLst>
      <p:ext uri="{BB962C8B-B14F-4D97-AF65-F5344CB8AC3E}">
        <p14:creationId xmlns:p14="http://schemas.microsoft.com/office/powerpoint/2010/main" val="4088764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7FDDF-C983-155F-BEAA-AA013DA747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D22576-8BFD-7261-9F1C-04E679F5E9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FA041FF5-CC6B-455D-0D57-A14FE3E927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F4E73F-1F27-5557-7972-B9F9EE9274DB}"/>
              </a:ext>
            </a:extLst>
          </p:cNvPr>
          <p:cNvSpPr>
            <a:spLocks noGrp="1"/>
          </p:cNvSpPr>
          <p:nvPr>
            <p:ph type="dt" sz="half" idx="10"/>
          </p:nvPr>
        </p:nvSpPr>
        <p:spPr/>
        <p:txBody>
          <a:bodyPr/>
          <a:lstStyle/>
          <a:p>
            <a:fld id="{B49EA1C6-2DC8-8148-8DFC-42644C93EECA}" type="datetimeFigureOut">
              <a:rPr lang="en-US" smtClean="0"/>
              <a:t>3/30/2023</a:t>
            </a:fld>
            <a:endParaRPr lang="en-US" dirty="0"/>
          </a:p>
        </p:txBody>
      </p:sp>
      <p:sp>
        <p:nvSpPr>
          <p:cNvPr id="6" name="Footer Placeholder 5">
            <a:extLst>
              <a:ext uri="{FF2B5EF4-FFF2-40B4-BE49-F238E27FC236}">
                <a16:creationId xmlns:a16="http://schemas.microsoft.com/office/drawing/2014/main" id="{E520C5A9-5B8F-27DE-C729-FAEC424CE69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EFDE2C2-BB04-2813-70EE-7E1A12410F79}"/>
              </a:ext>
            </a:extLst>
          </p:cNvPr>
          <p:cNvSpPr>
            <a:spLocks noGrp="1"/>
          </p:cNvSpPr>
          <p:nvPr>
            <p:ph type="sldNum" sz="quarter" idx="12"/>
          </p:nvPr>
        </p:nvSpPr>
        <p:spPr/>
        <p:txBody>
          <a:bodyPr/>
          <a:lstStyle/>
          <a:p>
            <a:fld id="{17131AE2-00FD-5A4F-9940-D5038072A717}" type="slidenum">
              <a:rPr lang="en-US" smtClean="0"/>
              <a:t>‹#›</a:t>
            </a:fld>
            <a:endParaRPr lang="en-US" dirty="0"/>
          </a:p>
        </p:txBody>
      </p:sp>
    </p:spTree>
    <p:extLst>
      <p:ext uri="{BB962C8B-B14F-4D97-AF65-F5344CB8AC3E}">
        <p14:creationId xmlns:p14="http://schemas.microsoft.com/office/powerpoint/2010/main" val="2213074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8644BD-351D-077C-3390-554623DDDF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3A6AE2-2630-FD27-A83B-DB1A202641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D0D89D-96CD-7A71-C870-8960D14F16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EA1C6-2DC8-8148-8DFC-42644C93EECA}" type="datetimeFigureOut">
              <a:rPr lang="en-US" smtClean="0"/>
              <a:t>3/30/2023</a:t>
            </a:fld>
            <a:endParaRPr lang="en-US" dirty="0"/>
          </a:p>
        </p:txBody>
      </p:sp>
      <p:sp>
        <p:nvSpPr>
          <p:cNvPr id="5" name="Footer Placeholder 4">
            <a:extLst>
              <a:ext uri="{FF2B5EF4-FFF2-40B4-BE49-F238E27FC236}">
                <a16:creationId xmlns:a16="http://schemas.microsoft.com/office/drawing/2014/main" id="{82540155-FFB4-1F36-7CFA-9A3F68A714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164140B-EFC3-47C1-DB93-871AC41967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131AE2-00FD-5A4F-9940-D5038072A717}" type="slidenum">
              <a:rPr lang="en-US" smtClean="0"/>
              <a:t>‹#›</a:t>
            </a:fld>
            <a:endParaRPr lang="en-US" dirty="0"/>
          </a:p>
        </p:txBody>
      </p:sp>
    </p:spTree>
    <p:extLst>
      <p:ext uri="{BB962C8B-B14F-4D97-AF65-F5344CB8AC3E}">
        <p14:creationId xmlns:p14="http://schemas.microsoft.com/office/powerpoint/2010/main" val="167332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788729"/>
            <a:ext cx="9144000" cy="2387600"/>
          </a:xfrm>
        </p:spPr>
        <p:txBody>
          <a:bodyPr>
            <a:normAutofit/>
          </a:bodyPr>
          <a:lstStyle/>
          <a:p>
            <a:r>
              <a:rPr lang="en-US" b="1" dirty="0">
                <a:solidFill>
                  <a:srgbClr val="E36436"/>
                </a:solidFill>
                <a:latin typeface="Helvetica" pitchFamily="2" charset="0"/>
                <a:ea typeface="Helvetica Neue" panose="02000503000000020004" pitchFamily="2" charset="0"/>
                <a:cs typeface="Helvetica Neue" panose="02000503000000020004" pitchFamily="2" charset="0"/>
              </a:rPr>
              <a:t>College of Humanities and Social Sciences</a:t>
            </a:r>
          </a:p>
        </p:txBody>
      </p:sp>
      <p:sp>
        <p:nvSpPr>
          <p:cNvPr id="3" name="Subtitle 2">
            <a:extLst>
              <a:ext uri="{FF2B5EF4-FFF2-40B4-BE49-F238E27FC236}">
                <a16:creationId xmlns:a16="http://schemas.microsoft.com/office/drawing/2014/main" id="{E8528458-64CD-0F4E-1F7E-693D7409A6DE}"/>
              </a:ext>
            </a:extLst>
          </p:cNvPr>
          <p:cNvSpPr>
            <a:spLocks noGrp="1"/>
          </p:cNvSpPr>
          <p:nvPr>
            <p:ph type="subTitle" idx="1"/>
          </p:nvPr>
        </p:nvSpPr>
        <p:spPr>
          <a:xfrm>
            <a:off x="1524000" y="3268404"/>
            <a:ext cx="9144000" cy="1655762"/>
          </a:xfrm>
        </p:spPr>
        <p:txBody>
          <a:bodyPr/>
          <a:lstStyle/>
          <a:p>
            <a:r>
              <a:rPr lang="en-US" dirty="0">
                <a:solidFill>
                  <a:schemeClr val="bg2">
                    <a:lumMod val="25000"/>
                  </a:schemeClr>
                </a:solidFill>
                <a:latin typeface="Helvetica" pitchFamily="2" charset="0"/>
              </a:rPr>
              <a:t>FY 2024 Planning and Budget Meeting</a:t>
            </a:r>
          </a:p>
        </p:txBody>
      </p:sp>
      <p:pic>
        <p:nvPicPr>
          <p:cNvPr id="5" name="Picture 4">
            <a:extLst>
              <a:ext uri="{FF2B5EF4-FFF2-40B4-BE49-F238E27FC236}">
                <a16:creationId xmlns:a16="http://schemas.microsoft.com/office/drawing/2014/main" id="{DA7E4B59-9D15-D109-98FF-2F07995C39F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760269" y="5436973"/>
            <a:ext cx="2671461" cy="1118286"/>
          </a:xfrm>
          <a:prstGeom prst="rect">
            <a:avLst/>
          </a:prstGeom>
        </p:spPr>
      </p:pic>
    </p:spTree>
    <p:extLst>
      <p:ext uri="{BB962C8B-B14F-4D97-AF65-F5344CB8AC3E}">
        <p14:creationId xmlns:p14="http://schemas.microsoft.com/office/powerpoint/2010/main" val="3194137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dirty="0">
                <a:solidFill>
                  <a:schemeClr val="bg1"/>
                </a:solidFill>
                <a:latin typeface="Helvetica" pitchFamily="2" charset="0"/>
              </a:rPr>
              <a:t>#4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dirty="0">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07C90BE4-D402-D695-CB30-B6EE8DFA965A}"/>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A02401FB-9F31-F80F-AED4-8A8F2D783D8E}"/>
              </a:ext>
            </a:extLst>
          </p:cNvPr>
          <p:cNvGraphicFramePr>
            <a:graphicFrameLocks noGrp="1"/>
          </p:cNvGraphicFramePr>
          <p:nvPr>
            <p:extLst>
              <p:ext uri="{D42A27DB-BD31-4B8C-83A1-F6EECF244321}">
                <p14:modId xmlns:p14="http://schemas.microsoft.com/office/powerpoint/2010/main" val="411682463"/>
              </p:ext>
            </p:extLst>
          </p:nvPr>
        </p:nvGraphicFramePr>
        <p:xfrm>
          <a:off x="838199" y="1372630"/>
          <a:ext cx="10515600" cy="4658139"/>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#4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Replace 10-year-old Canon copier in main POLS workroom (HEF Eligible) </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Strategic Priority 2 </a:t>
                      </a:r>
                    </a:p>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Goal 2: Align processes and resources, such as staffing, facilities, technology, and other assets to strategic priorities.</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$9,850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One-time</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Replacing the old copier helps increase operational efficiency and effectiveness and reduce maintenance cost required for an out-of-date machine.</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Substandard operating equipment will result in inefficiencies and ineffectiveness of departmental operations while increasing maintenance costs to upkeep an out-of-date machine.</a:t>
                      </a:r>
                    </a:p>
                    <a:p>
                      <a:endParaRPr lang="en-US" sz="1600" b="0" i="0" dirty="0">
                        <a:latin typeface="Helvetica" pitchFamily="2" charset="0"/>
                        <a:ea typeface="Helvetica Neue" panose="02000503000000020004" pitchFamily="2" charset="0"/>
                        <a:cs typeface="Helvetica Neue" panose="02000503000000020004" pitchFamily="2" charset="0"/>
                      </a:endParaRP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017193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dirty="0">
                <a:solidFill>
                  <a:schemeClr val="bg1"/>
                </a:solidFill>
                <a:latin typeface="Helvetica" pitchFamily="2" charset="0"/>
              </a:rPr>
              <a:t>#5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dirty="0">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F0A0343D-7D2D-C1C5-2593-BD80F3AC29C8}"/>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44768693-90FE-B92C-06E6-BF22FE8B56D6}"/>
              </a:ext>
            </a:extLst>
          </p:cNvPr>
          <p:cNvGraphicFramePr>
            <a:graphicFrameLocks noGrp="1"/>
          </p:cNvGraphicFramePr>
          <p:nvPr>
            <p:extLst>
              <p:ext uri="{D42A27DB-BD31-4B8C-83A1-F6EECF244321}">
                <p14:modId xmlns:p14="http://schemas.microsoft.com/office/powerpoint/2010/main" val="874326200"/>
              </p:ext>
            </p:extLst>
          </p:nvPr>
        </p:nvGraphicFramePr>
        <p:xfrm>
          <a:off x="838199" y="1372630"/>
          <a:ext cx="10515600" cy="4737090"/>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#5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Student Fellowships for MFA in Creative Writing, Editing, and Publishing</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Strategic Priority 1 </a:t>
                      </a:r>
                    </a:p>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Goal 1: Recruit, retain, graduate, and empower students to drive sustainable growth.</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$60,000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MFA in Creative Writing, Editing, and Publishing competes nationally for students. The program’s association with the National Book Foundation Internship program and its affiliation with the Texas Review Press (AUP member) are attractive to students. The fellowships will provide competitive funding for students and further enhance the reputation of the program.  </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If not funded, we limit our ability to recruit the most talented and creative students in a very competitive market.</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309725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EDE85-D5BE-934F-4624-40868E11AC16}"/>
              </a:ext>
            </a:extLst>
          </p:cNvPr>
          <p:cNvSpPr>
            <a:spLocks noGrp="1"/>
          </p:cNvSpPr>
          <p:nvPr>
            <p:ph type="title"/>
          </p:nvPr>
        </p:nvSpPr>
        <p:spPr>
          <a:xfrm>
            <a:off x="838200" y="365126"/>
            <a:ext cx="10515600" cy="801201"/>
          </a:xfrm>
        </p:spPr>
        <p:txBody>
          <a:bodyPr>
            <a:normAutofit/>
          </a:bodyPr>
          <a:lstStyle/>
          <a:p>
            <a:pPr algn="ctr"/>
            <a:r>
              <a:rPr lang="en-US" sz="4000" b="1" dirty="0">
                <a:solidFill>
                  <a:srgbClr val="E36436"/>
                </a:solidFill>
                <a:latin typeface="Helvetica" pitchFamily="2" charset="0"/>
                <a:ea typeface="Helvetica Neue" panose="02000503000000020004" pitchFamily="2" charset="0"/>
                <a:cs typeface="Helvetica Neue" panose="02000503000000020004" pitchFamily="2" charset="0"/>
              </a:rPr>
              <a:t>Supportive Data</a:t>
            </a:r>
            <a:endParaRPr lang="en-US" sz="4000" dirty="0"/>
          </a:p>
        </p:txBody>
      </p:sp>
      <p:pic>
        <p:nvPicPr>
          <p:cNvPr id="4" name="Content Placeholder 3" descr="Supportive Data - MFA Fellow">
            <a:extLst>
              <a:ext uri="{FF2B5EF4-FFF2-40B4-BE49-F238E27FC236}">
                <a16:creationId xmlns:a16="http://schemas.microsoft.com/office/drawing/2014/main" id="{37C982EB-CC95-EE20-1D2D-65EA6AD7FB2B}"/>
              </a:ext>
            </a:extLst>
          </p:cNvPr>
          <p:cNvPicPr>
            <a:picLocks noGrp="1" noChangeAspect="1"/>
          </p:cNvPicPr>
          <p:nvPr>
            <p:ph idx="1"/>
          </p:nvPr>
        </p:nvPicPr>
        <p:blipFill>
          <a:blip r:embed="rId2"/>
          <a:stretch>
            <a:fillRect/>
          </a:stretch>
        </p:blipFill>
        <p:spPr>
          <a:xfrm>
            <a:off x="774067" y="1007707"/>
            <a:ext cx="10236055" cy="5757782"/>
          </a:xfrm>
          <a:prstGeom prst="rect">
            <a:avLst/>
          </a:prstGeom>
        </p:spPr>
      </p:pic>
    </p:spTree>
    <p:extLst>
      <p:ext uri="{BB962C8B-B14F-4D97-AF65-F5344CB8AC3E}">
        <p14:creationId xmlns:p14="http://schemas.microsoft.com/office/powerpoint/2010/main" val="1401614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Summary of Budget Requests</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Content Placeholder 4">
            <a:extLst>
              <a:ext uri="{FF2B5EF4-FFF2-40B4-BE49-F238E27FC236}">
                <a16:creationId xmlns:a16="http://schemas.microsoft.com/office/drawing/2014/main" id="{A4E772F8-AC28-2AAB-02D2-022F9A78EEA6}"/>
              </a:ext>
            </a:extLst>
          </p:cNvPr>
          <p:cNvSpPr>
            <a:spLocks noGrp="1"/>
          </p:cNvSpPr>
          <p:nvPr>
            <p:ph idx="1"/>
          </p:nvPr>
        </p:nvSpPr>
        <p:spPr>
          <a:xfrm>
            <a:off x="838200" y="1636784"/>
            <a:ext cx="10515600" cy="4351338"/>
          </a:xfrm>
        </p:spPr>
        <p:txBody>
          <a:bodyPr>
            <a:normAutofit fontScale="70000" lnSpcReduction="20000"/>
          </a:bodyPr>
          <a:lstStyle/>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Convert Nine Full-time Pool Faculty Positions to Lecturer Positions – $213,840 </a:t>
            </a:r>
          </a:p>
          <a:p>
            <a:pPr marL="514350" indent="-514350">
              <a:buFont typeface="+mj-lt"/>
              <a:buAutoNum type="arabicPeriod"/>
            </a:pPr>
            <a:endPar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Increase CHSS Graduate Assistant Pay – $133,056</a:t>
            </a:r>
          </a:p>
          <a:p>
            <a:pPr marL="514350" indent="-514350">
              <a:buFont typeface="+mj-lt"/>
              <a:buAutoNum type="arabicPeriod"/>
            </a:pPr>
            <a:endPar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Salary Increase for Promotion of Eligible Lecturers to Senior Lecturers – $51,480</a:t>
            </a:r>
          </a:p>
          <a:p>
            <a:pPr marL="0" indent="0">
              <a:buNone/>
            </a:pPr>
            <a:endPar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0" indent="0">
              <a:buNone/>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4.  Replace 10-year-old Canon copier in main POLS workroom (HEF Eligible) – $9,850</a:t>
            </a:r>
          </a:p>
          <a:p>
            <a:pPr marL="0" indent="0">
              <a:buNone/>
            </a:pPr>
            <a:endPar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0" indent="0">
              <a:buNone/>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5.  Student Fellowships for MFA in Creative Writing, Editing, and Publishing – $60,000</a:t>
            </a:r>
          </a:p>
          <a:p>
            <a:pPr marL="514350" indent="-514350">
              <a:buFont typeface="+mj-lt"/>
              <a:buAutoNum type="arabicPeriod"/>
            </a:pPr>
            <a:endParaRPr lang="en-US" dirty="0">
              <a:solidFill>
                <a:schemeClr val="bg2">
                  <a:lumMod val="2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r>
              <a:rPr lang="en-US" b="1" dirty="0">
                <a:solidFill>
                  <a:srgbClr val="E36436"/>
                </a:solidFill>
                <a:latin typeface="Helvetica" pitchFamily="2" charset="0"/>
                <a:ea typeface="Helvetica Neue" panose="02000503000000020004" pitchFamily="2" charset="0"/>
                <a:cs typeface="Helvetica Neue" panose="02000503000000020004" pitchFamily="2" charset="0"/>
              </a:rPr>
              <a:t>*Total Amount Requested – $468,226</a:t>
            </a:r>
          </a:p>
        </p:txBody>
      </p:sp>
    </p:spTree>
    <p:extLst>
      <p:ext uri="{BB962C8B-B14F-4D97-AF65-F5344CB8AC3E}">
        <p14:creationId xmlns:p14="http://schemas.microsoft.com/office/powerpoint/2010/main" val="822068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Self-funded New Initiatives </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Content Placeholder 4">
            <a:extLst>
              <a:ext uri="{FF2B5EF4-FFF2-40B4-BE49-F238E27FC236}">
                <a16:creationId xmlns:a16="http://schemas.microsoft.com/office/drawing/2014/main" id="{A4E772F8-AC28-2AAB-02D2-022F9A78EEA6}"/>
              </a:ext>
            </a:extLst>
          </p:cNvPr>
          <p:cNvSpPr>
            <a:spLocks noGrp="1"/>
          </p:cNvSpPr>
          <p:nvPr>
            <p:ph idx="1"/>
          </p:nvPr>
        </p:nvSpPr>
        <p:spPr>
          <a:xfrm>
            <a:off x="838200" y="1636784"/>
            <a:ext cx="10515600" cy="4351338"/>
          </a:xfrm>
        </p:spPr>
        <p:txBody>
          <a:bodyPr/>
          <a:lstStyle/>
          <a:p>
            <a:pPr marL="1371600" lvl="2" indent="-457200">
              <a:buAutoNum type="arabicPeriod"/>
            </a:pPr>
            <a:r>
              <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One new lecturer position for Communication Studies $55,456</a:t>
            </a:r>
          </a:p>
          <a:p>
            <a:pPr marL="914400" lvl="2" indent="0">
              <a:buNone/>
            </a:pPr>
            <a:r>
              <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(Strategic Priority 1: Prioritize Student Success and Student Access)</a:t>
            </a:r>
          </a:p>
          <a:p>
            <a:pPr marL="1428750" lvl="2" indent="-514350">
              <a:buFont typeface="+mj-lt"/>
              <a:buAutoNum type="arabicPeriod"/>
            </a:pPr>
            <a:endPar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914400" lvl="2" indent="0">
              <a:buNone/>
            </a:pPr>
            <a:r>
              <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2.  Increase Graduate Assistant Pay for 5 CHSS-funded Graduate Assistants        (Strategic Priority 1: Prioritize Student Success and Student Access)</a:t>
            </a:r>
          </a:p>
          <a:p>
            <a:pPr marL="914400" lvl="2" indent="0">
              <a:buNone/>
            </a:pPr>
            <a:endPar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13714739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Prospective “Big Ideas”</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Content Placeholder 4">
            <a:extLst>
              <a:ext uri="{FF2B5EF4-FFF2-40B4-BE49-F238E27FC236}">
                <a16:creationId xmlns:a16="http://schemas.microsoft.com/office/drawing/2014/main" id="{A4E772F8-AC28-2AAB-02D2-022F9A78EEA6}"/>
              </a:ext>
            </a:extLst>
          </p:cNvPr>
          <p:cNvSpPr>
            <a:spLocks noGrp="1"/>
          </p:cNvSpPr>
          <p:nvPr>
            <p:ph idx="1"/>
          </p:nvPr>
        </p:nvSpPr>
        <p:spPr>
          <a:xfrm>
            <a:off x="838200" y="1636784"/>
            <a:ext cx="10515600" cy="4351338"/>
          </a:xfrm>
        </p:spPr>
        <p:txBody>
          <a:bodyPr/>
          <a:lstStyle/>
          <a:p>
            <a:pPr marL="514350" indent="-514350">
              <a:buFont typeface="+mj-lt"/>
              <a:buAutoNum type="arabicPeriod"/>
            </a:pPr>
            <a:r>
              <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Comprehensive Evaluation of Space Utilization and Needs for CHSS Units</a:t>
            </a:r>
          </a:p>
          <a:p>
            <a:pPr marL="514350" indent="-514350">
              <a:buFont typeface="+mj-lt"/>
              <a:buAutoNum type="arabicPeriod"/>
            </a:pPr>
            <a:endPar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marL="514350" indent="-514350">
              <a:buFont typeface="+mj-lt"/>
              <a:buAutoNum type="arabicPeriod"/>
            </a:pPr>
            <a:r>
              <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Explore Measures to Enhance Faculty and Staff Retention</a:t>
            </a:r>
            <a:endParaRPr lang="en-US" b="1" dirty="0">
              <a:solidFill>
                <a:srgbClr val="E36436"/>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2400438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808607"/>
            <a:ext cx="9144000" cy="2387600"/>
          </a:xfrm>
        </p:spPr>
        <p:txBody>
          <a:bodyPr/>
          <a:lstStyle/>
          <a:p>
            <a:r>
              <a:rPr lang="en-US" b="1" dirty="0">
                <a:solidFill>
                  <a:srgbClr val="E36436"/>
                </a:solidFill>
                <a:latin typeface="Helvetica" pitchFamily="2" charset="0"/>
                <a:ea typeface="Helvetica Neue" panose="02000503000000020004" pitchFamily="2" charset="0"/>
                <a:cs typeface="Helvetica Neue" panose="02000503000000020004" pitchFamily="2" charset="0"/>
              </a:rPr>
              <a:t>Questions?</a:t>
            </a:r>
          </a:p>
        </p:txBody>
      </p:sp>
      <p:pic>
        <p:nvPicPr>
          <p:cNvPr id="5" name="Picture 4">
            <a:extLst>
              <a:ext uri="{FF2B5EF4-FFF2-40B4-BE49-F238E27FC236}">
                <a16:creationId xmlns:a16="http://schemas.microsoft.com/office/drawing/2014/main" id="{DA7E4B59-9D15-D109-98FF-2F07995C39F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760269" y="5436973"/>
            <a:ext cx="2671461" cy="1118286"/>
          </a:xfrm>
          <a:prstGeom prst="rect">
            <a:avLst/>
          </a:prstGeom>
        </p:spPr>
      </p:pic>
    </p:spTree>
    <p:extLst>
      <p:ext uri="{BB962C8B-B14F-4D97-AF65-F5344CB8AC3E}">
        <p14:creationId xmlns:p14="http://schemas.microsoft.com/office/powerpoint/2010/main" val="75454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College of Humanities and Social Sciences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7" y="1825625"/>
            <a:ext cx="4946374" cy="4351338"/>
          </a:xfrm>
        </p:spPr>
        <p:txBody>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Academic / Division Departments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Communication Studies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English</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History</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Political Science</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Psychology and Philosophy</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Sociology</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World Languages and Cultures</a:t>
            </a:r>
          </a:p>
        </p:txBody>
      </p:sp>
      <p:sp>
        <p:nvSpPr>
          <p:cNvPr id="4" name="Content Placeholder 2">
            <a:extLst>
              <a:ext uri="{FF2B5EF4-FFF2-40B4-BE49-F238E27FC236}">
                <a16:creationId xmlns:a16="http://schemas.microsoft.com/office/drawing/2014/main" id="{F69C07BE-1BE4-F4C6-ECD2-A5666D98FD05}"/>
              </a:ext>
            </a:extLst>
          </p:cNvPr>
          <p:cNvSpPr txBox="1">
            <a:spLocks/>
          </p:cNvSpPr>
          <p:nvPr/>
        </p:nvSpPr>
        <p:spPr>
          <a:xfrm>
            <a:off x="6374293" y="1815686"/>
            <a:ext cx="494637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Centers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Center for Multicultural Rural Development</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Psychological Services Center</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Texas Review Press</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1940131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825625"/>
            <a:ext cx="10525541" cy="4301642"/>
          </a:xfrm>
        </p:spPr>
        <p:txBody>
          <a:bodyPr>
            <a:normAutofit fontScale="92500" lnSpcReduction="20000"/>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1: Prioritize Student Success and Student Access</a:t>
            </a: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Developed a new MA in History and Political Studies, a new minor in Medical Humanities and Social Sciences, and two undergraduate certificates in Communication for Sport Professionals and Communication for Legal and Criminal Justice Professionals. (Department of History, Department of Political Science, and Department of Communication Studies)</a:t>
            </a: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Hosted the first Career and Internship Fair for CHSS majors and minors in collaboration with Career Success Center.</a:t>
            </a: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Established CHSS Experiential Learning Scholarship to promote the learning and development of knowledge and skills from direct experience such as internship and practicum.</a:t>
            </a: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Increased funding support for CHSS faculty-mentored undergraduate research from 4 students in FY22 to16 students in FY23. </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1249819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825625"/>
            <a:ext cx="10525541" cy="4301642"/>
          </a:xfrm>
        </p:spPr>
        <p:txBody>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2: Embody a Culture of Excellence</a:t>
            </a: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Established seven CHSS faculty-led collaborative research clusters through an internal grant to encourage interdisciplinary, team-based research. </a:t>
            </a: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Converted 10 full-time pool faculty positions to lecturer positions through internal budget reallocation to ensure greater personnel stability for course delivery. </a:t>
            </a: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Completed the CHSS climate survey and shared the results with faculty and staff.</a:t>
            </a: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Developed the college guidelines and departmental standards to align with the newly revised APS 900417.</a:t>
            </a: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2960643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825625"/>
            <a:ext cx="10525541" cy="4301642"/>
          </a:xfrm>
        </p:spPr>
        <p:txBody>
          <a:bodyPr vert="horz" lIns="91440" tIns="45720" rIns="91440" bIns="45720" rtlCol="0" anchor="t">
            <a:normAutofit/>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3: Elevate the Reputation and Visibility of SHSU</a:t>
            </a: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Hosted Pulitzer and National Book Award winner Adam Johnson.                  (November 10, 2022) (Department of English)</a:t>
            </a:r>
          </a:p>
          <a:p>
            <a:pPr lvl="1"/>
            <a:endParaRPr lang="en-US" sz="1800" dirty="0">
              <a:solidFill>
                <a:schemeClr val="bg2">
                  <a:lumMod val="25000"/>
                </a:schemeClr>
              </a:solidFill>
              <a:latin typeface="Helvetica"/>
              <a:ea typeface="Helvetica Neue" panose="02000503000000020004" pitchFamily="2" charset="0"/>
              <a:cs typeface="Helvetica Neue" panose="02000503000000020004" pitchFamily="2" charset="0"/>
            </a:endParaRPr>
          </a:p>
          <a:p>
            <a:pPr lvl="1"/>
            <a:r>
              <a:rPr lang="en-US" sz="1800" dirty="0">
                <a:solidFill>
                  <a:schemeClr val="bg2">
                    <a:lumMod val="25000"/>
                  </a:schemeClr>
                </a:solidFill>
                <a:latin typeface="Helvetica"/>
                <a:ea typeface="Helvetica Neue" panose="02000503000000020004" pitchFamily="2" charset="0"/>
                <a:cs typeface="Helvetica Neue" panose="02000503000000020004" pitchFamily="2" charset="0"/>
              </a:rPr>
              <a:t>Hosted the 30</a:t>
            </a:r>
            <a:r>
              <a:rPr lang="en-US" sz="1800" baseline="30000" dirty="0">
                <a:solidFill>
                  <a:schemeClr val="bg2">
                    <a:lumMod val="25000"/>
                  </a:schemeClr>
                </a:solidFill>
                <a:latin typeface="Helvetica"/>
                <a:ea typeface="Helvetica Neue" panose="02000503000000020004" pitchFamily="2" charset="0"/>
                <a:cs typeface="Helvetica Neue" panose="02000503000000020004" pitchFamily="2" charset="0"/>
              </a:rPr>
              <a:t>th</a:t>
            </a:r>
            <a:r>
              <a:rPr lang="en-US" sz="1800" dirty="0">
                <a:solidFill>
                  <a:schemeClr val="bg2">
                    <a:lumMod val="25000"/>
                  </a:schemeClr>
                </a:solidFill>
                <a:latin typeface="Helvetica"/>
                <a:ea typeface="Helvetica Neue" panose="02000503000000020004" pitchFamily="2" charset="0"/>
                <a:cs typeface="Helvetica Neue" panose="02000503000000020004" pitchFamily="2" charset="0"/>
              </a:rPr>
              <a:t> annual conference (2023) of the North American Society for the Study of Romanticism (NASSR), attended by approximately 200 scholars. (March 30 to April 1, 2023) (Department of English)</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2849924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825625"/>
            <a:ext cx="10525541" cy="4301642"/>
          </a:xfrm>
        </p:spPr>
        <p:txBody>
          <a:bodyPr vert="horz" lIns="91440" tIns="45720" rIns="91440" bIns="45720" rtlCol="0" anchor="t">
            <a:normAutofit/>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4: Expand and Elevate our Service to the State and Beyond</a:t>
            </a:r>
          </a:p>
          <a:p>
            <a:pPr lvl="1"/>
            <a:endParaRPr lang="en-US" sz="2000" dirty="0">
              <a:solidFill>
                <a:schemeClr val="bg2">
                  <a:lumMod val="25000"/>
                </a:schemeClr>
              </a:solidFill>
              <a:latin typeface="Helvetica"/>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a:ea typeface="Helvetica Neue" panose="02000503000000020004" pitchFamily="2" charset="0"/>
                <a:cs typeface="Helvetica Neue" panose="02000503000000020004" pitchFamily="2" charset="0"/>
              </a:rPr>
              <a:t>Expanded public history internship program to include partners of museums and historical sites in various parts of Texas. (Department of History)</a:t>
            </a:r>
          </a:p>
          <a:p>
            <a:pPr lvl="1"/>
            <a:endParaRPr lang="en-US" sz="2000" dirty="0">
              <a:solidFill>
                <a:schemeClr val="bg2">
                  <a:lumMod val="25000"/>
                </a:schemeClr>
              </a:solidFill>
              <a:latin typeface="Helvetica"/>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a:ea typeface="Helvetica Neue" panose="02000503000000020004" pitchFamily="2" charset="0"/>
                <a:cs typeface="Helvetica Neue" panose="02000503000000020004" pitchFamily="2" charset="0"/>
              </a:rPr>
              <a:t>Provided low-cost clinical services to underserved communities. (Psychological Services Center)</a:t>
            </a:r>
          </a:p>
          <a:p>
            <a:pPr lvl="2"/>
            <a:r>
              <a:rPr lang="en-US" sz="1600" dirty="0">
                <a:ea typeface="+mn-lt"/>
                <a:cs typeface="+mn-lt"/>
              </a:rPr>
              <a:t>In 2022, 34.38% of services provided were to minority patients and 81.25% were provided to low-income patients</a:t>
            </a:r>
          </a:p>
          <a:p>
            <a:pPr lvl="1"/>
            <a:endParaRPr lang="en-US" sz="18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990550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Title 1">
            <a:extLst>
              <a:ext uri="{FF2B5EF4-FFF2-40B4-BE49-F238E27FC236}">
                <a16:creationId xmlns:a16="http://schemas.microsoft.com/office/drawing/2014/main" id="{0D632CB9-ADC2-E274-4E42-69E47FD9FB33}"/>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2DA2C932-99DF-D06F-A956-CC184A043E78}"/>
              </a:ext>
            </a:extLst>
          </p:cNvPr>
          <p:cNvGraphicFramePr>
            <a:graphicFrameLocks noGrp="1"/>
          </p:cNvGraphicFramePr>
          <p:nvPr>
            <p:extLst>
              <p:ext uri="{D42A27DB-BD31-4B8C-83A1-F6EECF244321}">
                <p14:modId xmlns:p14="http://schemas.microsoft.com/office/powerpoint/2010/main" val="484796172"/>
              </p:ext>
            </p:extLst>
          </p:nvPr>
        </p:nvGraphicFramePr>
        <p:xfrm>
          <a:off x="838199" y="1372630"/>
          <a:ext cx="10515600" cy="4466935"/>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#1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Convert Nine Full-time Pool Faculty Positions to Lecturer Positions </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Strategic Priority 2 </a:t>
                      </a:r>
                    </a:p>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Goal 1: Academic Excellence.</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$213,840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Nine lecturer positions will offer greater support to recruit and retain faculty. It ensures more flexibility and stability in course scheduling and delivery for student success during the time of economic uncertainty.</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If not funded, we run the risk of not retaining qualified faculty members to provide quality education for SHSU students. </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23792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dirty="0">
                <a:solidFill>
                  <a:schemeClr val="bg1"/>
                </a:solidFill>
                <a:latin typeface="Helvetica" pitchFamily="2" charset="0"/>
              </a:rPr>
              <a:t>#2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dirty="0">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C3A8575A-EB22-1187-5EA3-739E84F867B1}"/>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BC84E82B-8BDC-6A0A-4E07-C35FBDD3D746}"/>
              </a:ext>
            </a:extLst>
          </p:cNvPr>
          <p:cNvGraphicFramePr>
            <a:graphicFrameLocks noGrp="1"/>
          </p:cNvGraphicFramePr>
          <p:nvPr>
            <p:extLst>
              <p:ext uri="{D42A27DB-BD31-4B8C-83A1-F6EECF244321}">
                <p14:modId xmlns:p14="http://schemas.microsoft.com/office/powerpoint/2010/main" val="758660049"/>
              </p:ext>
            </p:extLst>
          </p:nvPr>
        </p:nvGraphicFramePr>
        <p:xfrm>
          <a:off x="838199" y="1372630"/>
          <a:ext cx="10515600" cy="4253792"/>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#2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Increase CHSS Graduate Assistant Pay</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Strategic Priority 1 </a:t>
                      </a:r>
                    </a:p>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Goal 1: Recruit, retain, graduate, and empower students to drive sustainable growth.</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$133,056</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CHSS graduate assistants’ pay has not increased since the college was established in 2003. To increase their pay from $9,846 to $13,014 for the 42 GA’s in CHSS Master’s programs will help support graduate students and attract quality applicants to SHSU.</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SHSU is behind other peer universities in supporting graduate students. If not funded, we will encounter increasing difficulty in recruiting qualified students for graduate programs. </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6466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dirty="0">
                <a:solidFill>
                  <a:schemeClr val="bg1"/>
                </a:solidFill>
                <a:latin typeface="Helvetica" pitchFamily="2" charset="0"/>
              </a:rPr>
              <a:t>#3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dirty="0">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E54022F2-0FCF-C37E-BD5E-BF2E9FCAD77D}"/>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59504203-95BC-CB79-4460-36ACA4CC06BB}"/>
              </a:ext>
            </a:extLst>
          </p:cNvPr>
          <p:cNvGraphicFramePr>
            <a:graphicFrameLocks noGrp="1"/>
          </p:cNvGraphicFramePr>
          <p:nvPr>
            <p:extLst>
              <p:ext uri="{D42A27DB-BD31-4B8C-83A1-F6EECF244321}">
                <p14:modId xmlns:p14="http://schemas.microsoft.com/office/powerpoint/2010/main" val="3832417432"/>
              </p:ext>
            </p:extLst>
          </p:nvPr>
        </p:nvGraphicFramePr>
        <p:xfrm>
          <a:off x="838199" y="1372630"/>
          <a:ext cx="10515600" cy="4466935"/>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#3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Salary Increase for Promotion of Eligible Lecturers to Senior Lecturers</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Strategic Priority 2 </a:t>
                      </a:r>
                    </a:p>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Goal 1: Academic excellence.</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$51,480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The opportunity to be promoted to senior lecturers with a salary increase offers career advancement for eligible lecturers. It helps encourage them to stay at SHSU and continue their contributions to student success. </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If not funded, we may lose highly qualified faculty to other institutions. </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850747661"/>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885</TotalTime>
  <Words>1140</Words>
  <Application>Microsoft Office PowerPoint</Application>
  <PresentationFormat>Widescreen</PresentationFormat>
  <Paragraphs>154</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Helvetica</vt:lpstr>
      <vt:lpstr>Helvetica Neue</vt:lpstr>
      <vt:lpstr>Office Theme 2013 - 2022</vt:lpstr>
      <vt:lpstr>College of Humanities and Social Sciences</vt:lpstr>
      <vt:lpstr>College of Humanities and Social Sciences</vt:lpstr>
      <vt:lpstr>FY 2023 Accomplishments</vt:lpstr>
      <vt:lpstr>FY 2023 Accomplishments</vt:lpstr>
      <vt:lpstr>FY 2023 Accomplishments</vt:lpstr>
      <vt:lpstr>FY 2023 Accomplishments</vt:lpstr>
      <vt:lpstr>Budget Request</vt:lpstr>
      <vt:lpstr>Budget Request</vt:lpstr>
      <vt:lpstr>Budget Request</vt:lpstr>
      <vt:lpstr>Budget Request</vt:lpstr>
      <vt:lpstr>Budget Request</vt:lpstr>
      <vt:lpstr>Supportive Data</vt:lpstr>
      <vt:lpstr>Summary of Budget Requests</vt:lpstr>
      <vt:lpstr>Self-funded New Initiatives </vt:lpstr>
      <vt:lpstr>Prospective “Big Ideas”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 Division Name</dc:title>
  <dc:creator>Smith, Brianna</dc:creator>
  <cp:lastModifiedBy>Nguyen, Du</cp:lastModifiedBy>
  <cp:revision>44</cp:revision>
  <dcterms:created xsi:type="dcterms:W3CDTF">2023-01-09T16:14:47Z</dcterms:created>
  <dcterms:modified xsi:type="dcterms:W3CDTF">2023-03-30T14:15:00Z</dcterms:modified>
</cp:coreProperties>
</file>